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909" autoAdjust="0"/>
  </p:normalViewPr>
  <p:slideViewPr>
    <p:cSldViewPr>
      <p:cViewPr varScale="1">
        <p:scale>
          <a:sx n="98" d="100"/>
          <a:sy n="98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F1A8C-4131-4DE9-BEF9-F4422AF9856D}" type="datetimeFigureOut">
              <a:rPr lang="nl-NL" smtClean="0"/>
              <a:t>18-5-2015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E547D-7E70-4222-9954-26D87007D0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767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Indien nodig</a:t>
            </a:r>
            <a:r>
              <a:rPr lang="nl-NL" baseline="0" dirty="0" smtClean="0"/>
              <a:t> even voorstellen.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E547D-7E70-4222-9954-26D87007D07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2258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1" u="sng" dirty="0" smtClean="0"/>
              <a:t>Uitgangspunt</a:t>
            </a:r>
          </a:p>
          <a:p>
            <a:r>
              <a:rPr lang="nl-NL" b="0" u="none" dirty="0" smtClean="0"/>
              <a:t>Set</a:t>
            </a:r>
            <a:r>
              <a:rPr lang="nl-NL" b="0" u="none" baseline="0" dirty="0" smtClean="0"/>
              <a:t> analyses die eerder al eens besproken is.</a:t>
            </a:r>
          </a:p>
          <a:p>
            <a:r>
              <a:rPr lang="nl-NL" b="0" u="none" baseline="0" dirty="0" smtClean="0"/>
              <a:t>Die is door HW i.o.v. werkgroep data-analyse opgesteld, samen met zijn netwerk: wat wil je weten van een kassasysteem in de horeca.</a:t>
            </a:r>
          </a:p>
          <a:p>
            <a:r>
              <a:rPr lang="nl-NL" b="0" u="none" baseline="0" dirty="0" smtClean="0"/>
              <a:t>En Fred van Iepenburg heeft er gebruik van gemaakt t.b.v. ontwikkeling auditfiles.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0" u="none" baseline="0" dirty="0" smtClean="0"/>
              <a:t>Anderen hebben dit weer verbeterd en veredeld; </a:t>
            </a:r>
            <a:r>
              <a:rPr lang="nl-NL" b="0" u="none" baseline="0" dirty="0" err="1" smtClean="0"/>
              <a:t>bijv</a:t>
            </a:r>
            <a:r>
              <a:rPr lang="nl-NL" b="0" u="none" baseline="0" dirty="0" smtClean="0"/>
              <a:t> welke rapportages nodig:   - volledig onderzoek: algemeen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0" u="none" baseline="0" dirty="0" smtClean="0"/>
              <a:t>						- altijd nodig: </a:t>
            </a:r>
            <a:r>
              <a:rPr lang="nl-NL" b="0" u="none" baseline="0" dirty="0" err="1" smtClean="0"/>
              <a:t>basisset</a:t>
            </a:r>
            <a:r>
              <a:rPr lang="nl-NL" b="0" u="none" baseline="0" dirty="0" smtClean="0"/>
              <a:t>, minimale info, daarna stoppen of doorgaan met 						onderzoek</a:t>
            </a:r>
          </a:p>
          <a:p>
            <a:endParaRPr lang="nl-NL" b="0" u="none" baseline="0" dirty="0" smtClean="0"/>
          </a:p>
          <a:p>
            <a:r>
              <a:rPr lang="nl-NL" b="0" u="none" baseline="0" dirty="0" smtClean="0"/>
              <a:t>Zou je kunnen splitsen in algemeen deel en basis deel.</a:t>
            </a:r>
            <a:endParaRPr lang="nl-NL" b="0" u="none" dirty="0" smtClean="0"/>
          </a:p>
          <a:p>
            <a:endParaRPr lang="nl-NL" b="1" u="sng" dirty="0" smtClean="0"/>
          </a:p>
          <a:p>
            <a:r>
              <a:rPr lang="nl-NL" b="1" u="sng" dirty="0" smtClean="0"/>
              <a:t>Voorbeelden algemene set:</a:t>
            </a:r>
          </a:p>
          <a:p>
            <a:pPr marL="171450" indent="-171450">
              <a:buFontTx/>
              <a:buChar char="-"/>
            </a:pP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Welke tabellen en/of rapporten</a:t>
            </a:r>
            <a:r>
              <a:rPr lang="nl-NL" dirty="0" smtClean="0"/>
              <a:t> </a:t>
            </a:r>
          </a:p>
          <a:p>
            <a:pPr marL="171450" indent="-171450">
              <a:buFontTx/>
              <a:buChar char="-"/>
            </a:pP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Welke velden per tabel</a:t>
            </a:r>
            <a:r>
              <a:rPr lang="nl-NL" dirty="0" smtClean="0"/>
              <a:t> </a:t>
            </a:r>
          </a:p>
          <a:p>
            <a:pPr marL="171450" indent="-171450">
              <a:buFontTx/>
              <a:buChar char="-"/>
            </a:pP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Hoeveel records per tabel</a:t>
            </a:r>
            <a:r>
              <a:rPr lang="nl-NL" dirty="0" smtClean="0"/>
              <a:t> </a:t>
            </a:r>
          </a:p>
          <a:p>
            <a:pPr marL="171450" indent="-171450">
              <a:buFontTx/>
              <a:buChar char="-"/>
            </a:pP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Afstortingen en bankopnames in relatie tot aanwezig kassaldo</a:t>
            </a:r>
            <a:r>
              <a:rPr lang="nl-NL" dirty="0" smtClean="0"/>
              <a:t> </a:t>
            </a:r>
          </a:p>
          <a:p>
            <a:pPr marL="171450" indent="-171450">
              <a:buFontTx/>
              <a:buChar char="-"/>
            </a:pP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Regelmaat van inkopen en andere kosten die samenhangen met de verkopen</a:t>
            </a:r>
            <a:r>
              <a:rPr lang="nl-NL" dirty="0" smtClean="0"/>
              <a:t> </a:t>
            </a:r>
          </a:p>
          <a:p>
            <a:pPr marL="171450" indent="-171450">
              <a:buFontTx/>
              <a:buChar char="-"/>
            </a:pP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Periodiciteit bijwerken kasadministratie</a:t>
            </a:r>
            <a:r>
              <a:rPr lang="nl-NL" dirty="0" smtClean="0"/>
              <a:t> </a:t>
            </a:r>
          </a:p>
          <a:p>
            <a:pPr marL="171450" indent="-171450">
              <a:buFontTx/>
              <a:buChar char="-"/>
            </a:pPr>
            <a:r>
              <a:rPr lang="nl-N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Gaps</a:t>
            </a: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</a:t>
            </a:r>
            <a:r>
              <a:rPr lang="nl-N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duplicaties</a:t>
            </a: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nl-N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bonnrs</a:t>
            </a:r>
            <a:r>
              <a:rPr lang="nl-NL" dirty="0" smtClean="0"/>
              <a:t> </a:t>
            </a:r>
          </a:p>
          <a:p>
            <a:pPr marL="171450" indent="-171450">
              <a:buFontTx/>
              <a:buChar char="-"/>
            </a:pPr>
            <a:r>
              <a:rPr lang="nl-N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Nulbonnen</a:t>
            </a:r>
            <a:r>
              <a:rPr lang="nl-NL" dirty="0" smtClean="0"/>
              <a:t> </a:t>
            </a:r>
          </a:p>
          <a:p>
            <a:pPr marL="171450" indent="-171450">
              <a:buFontTx/>
              <a:buChar char="-"/>
            </a:pP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Ontbrekende omzetdagen</a:t>
            </a:r>
            <a:r>
              <a:rPr lang="nl-NL" dirty="0" smtClean="0"/>
              <a:t> </a:t>
            </a:r>
          </a:p>
          <a:p>
            <a:pPr marL="0" indent="0">
              <a:buFontTx/>
              <a:buNone/>
            </a:pPr>
            <a:endParaRPr lang="nl-NL" dirty="0" smtClean="0"/>
          </a:p>
          <a:p>
            <a:pPr marL="0" indent="0">
              <a:buFontTx/>
              <a:buNone/>
            </a:pPr>
            <a:r>
              <a:rPr lang="nl-NL" b="1" u="sng" dirty="0" err="1" smtClean="0"/>
              <a:t>Basisset</a:t>
            </a:r>
            <a:r>
              <a:rPr lang="nl-NL" b="1" u="sng" dirty="0" smtClean="0"/>
              <a:t>:</a:t>
            </a:r>
          </a:p>
          <a:p>
            <a:pPr marL="0" indent="0">
              <a:buFontTx/>
              <a:buNone/>
            </a:pPr>
            <a:r>
              <a:rPr lang="nl-NL" dirty="0" smtClean="0"/>
              <a:t>Basisinformatie</a:t>
            </a:r>
            <a:r>
              <a:rPr lang="nl-NL" baseline="0" dirty="0" smtClean="0"/>
              <a:t> die altijd voor handen moet zijn.</a:t>
            </a:r>
          </a:p>
          <a:p>
            <a:pPr marL="0" indent="0">
              <a:buFontTx/>
              <a:buNone/>
            </a:pPr>
            <a:r>
              <a:rPr lang="nl-NL" baseline="0" dirty="0" smtClean="0"/>
              <a:t>Nodig om bedrijfsgebeuren te begrijpen en snel op hoofdpunten te kunnen analyseren: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baseline="0" dirty="0" smtClean="0"/>
              <a:t>Brutowinstpercentage per omzetrubriek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baseline="0" dirty="0" smtClean="0"/>
              <a:t>Aansluiting kassasysteem – grootboek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baseline="0" dirty="0" smtClean="0"/>
              <a:t>Aansluiting omzetbelasting kassasysteem – grootboek – aangifte OB.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baseline="0" dirty="0" smtClean="0"/>
              <a:t>Uitkomst: stoppen of doorgaan met onderzoek.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baseline="0" dirty="0" smtClean="0"/>
              <a:t>De rubricering op zich is uiteraard maar een hulpmiddel.</a:t>
            </a:r>
          </a:p>
          <a:p>
            <a:pPr marL="0" indent="0">
              <a:buFontTx/>
              <a:buNone/>
            </a:pP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E547D-7E70-4222-9954-26D87007D07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4386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Vertelt iets over de wijze waarop het bedrijf draait en het kassa systeem wordt gebruikt.</a:t>
            </a:r>
          </a:p>
          <a:p>
            <a:endParaRPr lang="nl-NL" dirty="0" smtClean="0"/>
          </a:p>
          <a:p>
            <a:pPr marL="0" indent="0">
              <a:buFont typeface="+mj-lt"/>
              <a:buNone/>
            </a:pPr>
            <a:r>
              <a:rPr lang="nl-NL" b="1" u="sng" dirty="0" smtClean="0"/>
              <a:t>Tijdstippen afsluiten kassa </a:t>
            </a:r>
          </a:p>
          <a:p>
            <a:pPr marL="0" indent="0">
              <a:buFont typeface="+mj-lt"/>
              <a:buNone/>
            </a:pPr>
            <a:r>
              <a:rPr lang="nl-NL" dirty="0" smtClean="0"/>
              <a:t>Bedoelen we hiermee een overzicht per dag</a:t>
            </a:r>
            <a:r>
              <a:rPr lang="nl-NL" baseline="0" dirty="0" smtClean="0"/>
              <a:t> van openings- en sluitingstijden uit het systeem?</a:t>
            </a:r>
          </a:p>
          <a:p>
            <a:pPr marL="0" indent="0">
              <a:buFont typeface="+mj-lt"/>
              <a:buNone/>
            </a:pPr>
            <a:endParaRPr lang="nl-NL" dirty="0" smtClean="0"/>
          </a:p>
          <a:p>
            <a:pPr marL="0" indent="0">
              <a:buFont typeface="+mj-lt"/>
              <a:buNone/>
            </a:pPr>
            <a:r>
              <a:rPr lang="nl-NL" b="1" u="sng" dirty="0" smtClean="0"/>
              <a:t>Afwijkende kassa instellingen t.o.v. standaardinstellingen </a:t>
            </a:r>
          </a:p>
          <a:p>
            <a:pPr marL="0" indent="0">
              <a:buFont typeface="+mj-lt"/>
              <a:buNone/>
            </a:pPr>
            <a:r>
              <a:rPr lang="nl-NL" dirty="0" smtClean="0"/>
              <a:t>Kan</a:t>
            </a:r>
            <a:r>
              <a:rPr lang="nl-NL" baseline="0" dirty="0" smtClean="0"/>
              <a:t> niet anders dan momentopname zijn.</a:t>
            </a:r>
          </a:p>
          <a:p>
            <a:pPr marL="0" indent="0">
              <a:buFont typeface="+mj-lt"/>
              <a:buNone/>
            </a:pPr>
            <a:endParaRPr lang="nl-NL" dirty="0" smtClean="0"/>
          </a:p>
          <a:p>
            <a:pPr marL="0" indent="0">
              <a:buFont typeface="+mj-lt"/>
              <a:buNone/>
            </a:pPr>
            <a:r>
              <a:rPr lang="nl-NL" b="1" u="sng" dirty="0" smtClean="0"/>
              <a:t>Logbestanden inzake gebruik trainingsstanden kassa (tijdstippen en data) </a:t>
            </a:r>
          </a:p>
          <a:p>
            <a:r>
              <a:rPr lang="nl-NL" dirty="0" smtClean="0"/>
              <a:t>Dus: een rapportage uit de logbestanden.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E547D-7E70-4222-9954-26D87007D07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6198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Noodzakelijk, ongeacht de diepgang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van onderzoek/analyse: dit moet er altijd zijn. Moeten alle partijen willen.</a:t>
            </a:r>
          </a:p>
          <a:p>
            <a:endParaRPr lang="nl-NL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Nr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4: kassamutaties + correcties (</a:t>
            </a:r>
            <a:r>
              <a:rPr lang="nl-NL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bijv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vjp’s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= financiële administratie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eventueel komen hier ook overige kasmutaties bij, als een volledig kasboek wordt bijgehouden, inclusief uitgaven enz. </a:t>
            </a:r>
            <a:endParaRPr lang="nl-NL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E547D-7E70-4222-9954-26D87007D07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8184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Betreft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informatie die toelichting geeft op bijzonderheden uit eerdere analyses (niet alleen uit XAA) of op afwijkingen </a:t>
            </a:r>
            <a:r>
              <a:rPr lang="nl-NL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tov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benchmarks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VB: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Brutowinstpercentage omzet in relatie tot </a:t>
            </a:r>
            <a:r>
              <a:rPr lang="nl-NL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repre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correctieboekingen, </a:t>
            </a:r>
            <a:r>
              <a:rPr lang="nl-NL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retouren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laag </a:t>
            </a:r>
            <a:r>
              <a:rPr lang="nl-NL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bw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 veroorzaakt door hoge </a:t>
            </a:r>
            <a:r>
              <a:rPr lang="nl-NL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repre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hierover dus verder “praten”.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veel </a:t>
            </a:r>
            <a:r>
              <a:rPr lang="nl-NL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retouren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reden om “het daar over te hebben”.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Vlgs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mij zitten hier dingen tussen die je in het grootboek zichtbaar wilt hebben.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err="1" smtClean="0"/>
              <a:t>Loyalty</a:t>
            </a:r>
            <a:r>
              <a:rPr lang="nl-NL" baseline="0" dirty="0" smtClean="0"/>
              <a:t> systemen: omzet kan de hoogte van het </a:t>
            </a:r>
            <a:r>
              <a:rPr lang="nl-NL" baseline="0" dirty="0" err="1" smtClean="0"/>
              <a:t>bw</a:t>
            </a:r>
            <a:r>
              <a:rPr lang="nl-NL" baseline="0" dirty="0" smtClean="0"/>
              <a:t>% beïnvloeden.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E547D-7E70-4222-9954-26D87007D07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223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1" u="sng" dirty="0" smtClean="0"/>
              <a:t>Wij schrijven geen verschijningsvorm voor</a:t>
            </a:r>
          </a:p>
          <a:p>
            <a:r>
              <a:rPr lang="nl-NL" dirty="0" smtClean="0"/>
              <a:t>	soms ligt pdf voor de hand; soms wellicht iets anders.</a:t>
            </a:r>
          </a:p>
          <a:p>
            <a:r>
              <a:rPr lang="nl-NL" dirty="0" smtClean="0"/>
              <a:t>	rapportages beschikbaar of nog liever reproduceerbaar (moet kunnen </a:t>
            </a:r>
            <a:r>
              <a:rPr lang="nl-NL" dirty="0" err="1" smtClean="0"/>
              <a:t>ivm</a:t>
            </a:r>
            <a:r>
              <a:rPr lang="nl-NL" dirty="0" smtClean="0"/>
              <a:t> bewaarplicht data). </a:t>
            </a:r>
          </a:p>
          <a:p>
            <a:endParaRPr lang="nl-NL" dirty="0" smtClean="0"/>
          </a:p>
          <a:p>
            <a:r>
              <a:rPr lang="nl-NL" b="1" u="sng" dirty="0" smtClean="0"/>
              <a:t>Wij gaven geen limitatieve opsomming</a:t>
            </a:r>
          </a:p>
          <a:p>
            <a:r>
              <a:rPr lang="nl-NL" dirty="0" smtClean="0"/>
              <a:t>Voorbeeld loonverwerker:</a:t>
            </a:r>
            <a:r>
              <a:rPr lang="nl-NL" baseline="0" dirty="0" smtClean="0"/>
              <a:t> tientallen analyses, die in aantal nog uitgebreid kunnen worden t.b.v. ondersteuning correcte loonverwerking (en de controle daarop door de klant!).</a:t>
            </a:r>
            <a:endParaRPr lang="nl-NL" dirty="0" smtClean="0"/>
          </a:p>
          <a:p>
            <a:endParaRPr lang="nl-NL" dirty="0" smtClean="0"/>
          </a:p>
          <a:p>
            <a:r>
              <a:rPr lang="nl-NL" b="1" i="0" u="sng" dirty="0" smtClean="0"/>
              <a:t>Soms wellicht te combineren</a:t>
            </a:r>
          </a:p>
          <a:p>
            <a:pPr lvl="1"/>
            <a:r>
              <a:rPr lang="nl-NL" dirty="0" err="1" smtClean="0"/>
              <a:t>Vb</a:t>
            </a:r>
            <a:r>
              <a:rPr lang="nl-NL" dirty="0" smtClean="0"/>
              <a:t>: omzet per openingsdag en overzicht omzet per weekdag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E547D-7E70-4222-9954-26D87007D07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7341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8AB505-D9C6-4CA6-9D1C-82224CD5688B}" type="datetimeFigureOut">
              <a:rPr lang="nl-NL" smtClean="0"/>
              <a:t>18-5-2015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91422A-1733-4FE0-A8C8-8AB8803A914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AB505-D9C6-4CA6-9D1C-82224CD5688B}" type="datetimeFigureOut">
              <a:rPr lang="nl-NL" smtClean="0"/>
              <a:t>18-5-2015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1422A-1733-4FE0-A8C8-8AB8803A914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AB505-D9C6-4CA6-9D1C-82224CD5688B}" type="datetimeFigureOut">
              <a:rPr lang="nl-NL" smtClean="0"/>
              <a:t>18-5-2015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1422A-1733-4FE0-A8C8-8AB8803A914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AB505-D9C6-4CA6-9D1C-82224CD5688B}" type="datetimeFigureOut">
              <a:rPr lang="nl-NL" smtClean="0"/>
              <a:t>18-5-2015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1422A-1733-4FE0-A8C8-8AB8803A914F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AB505-D9C6-4CA6-9D1C-82224CD5688B}" type="datetimeFigureOut">
              <a:rPr lang="nl-NL" smtClean="0"/>
              <a:t>18-5-2015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1422A-1733-4FE0-A8C8-8AB8803A914F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AB505-D9C6-4CA6-9D1C-82224CD5688B}" type="datetimeFigureOut">
              <a:rPr lang="nl-NL" smtClean="0"/>
              <a:t>18-5-2015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1422A-1733-4FE0-A8C8-8AB8803A914F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AB505-D9C6-4CA6-9D1C-82224CD5688B}" type="datetimeFigureOut">
              <a:rPr lang="nl-NL" smtClean="0"/>
              <a:t>18-5-2015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1422A-1733-4FE0-A8C8-8AB8803A914F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AB505-D9C6-4CA6-9D1C-82224CD5688B}" type="datetimeFigureOut">
              <a:rPr lang="nl-NL" smtClean="0"/>
              <a:t>18-5-2015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1422A-1733-4FE0-A8C8-8AB8803A914F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AB505-D9C6-4CA6-9D1C-82224CD5688B}" type="datetimeFigureOut">
              <a:rPr lang="nl-NL" smtClean="0"/>
              <a:t>18-5-2015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1422A-1733-4FE0-A8C8-8AB8803A914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8AB505-D9C6-4CA6-9D1C-82224CD5688B}" type="datetimeFigureOut">
              <a:rPr lang="nl-NL" smtClean="0"/>
              <a:t>18-5-2015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1422A-1733-4FE0-A8C8-8AB8803A914F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8AB505-D9C6-4CA6-9D1C-82224CD5688B}" type="datetimeFigureOut">
              <a:rPr lang="nl-NL" smtClean="0"/>
              <a:t>18-5-2015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91422A-1733-4FE0-A8C8-8AB8803A914F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8AB505-D9C6-4CA6-9D1C-82224CD5688B}" type="datetimeFigureOut">
              <a:rPr lang="nl-NL" smtClean="0"/>
              <a:t>18-5-2015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991422A-1733-4FE0-A8C8-8AB8803A914F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Kassa analyses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Rapportages uit kassasystemen</a:t>
            </a:r>
          </a:p>
          <a:p>
            <a:pPr algn="r"/>
            <a:r>
              <a:rPr lang="nl-NL" sz="2000" dirty="0" smtClean="0"/>
              <a:t>Hans </a:t>
            </a:r>
            <a:r>
              <a:rPr lang="nl-NL" sz="2000" dirty="0" err="1" smtClean="0"/>
              <a:t>Blekman</a:t>
            </a:r>
            <a:endParaRPr lang="nl-NL" sz="2000" dirty="0" smtClean="0"/>
          </a:p>
          <a:p>
            <a:pPr algn="r"/>
            <a:r>
              <a:rPr lang="nl-NL" sz="2000" dirty="0" smtClean="0"/>
              <a:t>Johan van der </a:t>
            </a:r>
            <a:r>
              <a:rPr lang="nl-NL" sz="2000" dirty="0" err="1" smtClean="0"/>
              <a:t>Galiën</a:t>
            </a:r>
            <a:endParaRPr lang="nl-NL" sz="2000" dirty="0" smtClean="0"/>
          </a:p>
          <a:p>
            <a:pPr algn="r"/>
            <a:r>
              <a:rPr lang="nl-NL" sz="2000" dirty="0" smtClean="0"/>
              <a:t>Henry Westbroek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14307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Algemene set</a:t>
            </a:r>
          </a:p>
          <a:p>
            <a:pPr lvl="1"/>
            <a:r>
              <a:rPr lang="nl-NL" dirty="0" smtClean="0"/>
              <a:t>Bruikbaar bij fiscale onderzoeken</a:t>
            </a:r>
          </a:p>
          <a:p>
            <a:pPr lvl="1"/>
            <a:endParaRPr lang="nl-NL" dirty="0" smtClean="0"/>
          </a:p>
          <a:p>
            <a:r>
              <a:rPr lang="nl-NL" dirty="0" err="1" smtClean="0"/>
              <a:t>Basisset</a:t>
            </a:r>
            <a:endParaRPr lang="nl-NL" dirty="0" smtClean="0"/>
          </a:p>
          <a:p>
            <a:pPr lvl="1"/>
            <a:r>
              <a:rPr lang="nl-NL" dirty="0" smtClean="0"/>
              <a:t>Bijzonderheden m.b.t. het bedrijfsgebeuren</a:t>
            </a:r>
          </a:p>
          <a:p>
            <a:pPr lvl="1"/>
            <a:r>
              <a:rPr lang="nl-NL" dirty="0" smtClean="0"/>
              <a:t>Aansluitingen intern en met andere verantwoordingen</a:t>
            </a:r>
          </a:p>
          <a:p>
            <a:pPr lvl="1"/>
            <a:r>
              <a:rPr lang="nl-NL" dirty="0" smtClean="0"/>
              <a:t>Overige analyses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Functionele analyses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446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nl-NL" dirty="0"/>
              <a:t>Tijdstippen </a:t>
            </a:r>
            <a:r>
              <a:rPr lang="nl-NL" dirty="0" smtClean="0"/>
              <a:t>openen/afsluiten </a:t>
            </a:r>
            <a:r>
              <a:rPr lang="nl-NL" dirty="0"/>
              <a:t>kassa</a:t>
            </a:r>
            <a:r>
              <a:rPr lang="nl-NL" dirty="0" smtClean="0"/>
              <a:t>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nl-NL" dirty="0"/>
              <a:t>Afwijkende </a:t>
            </a:r>
            <a:r>
              <a:rPr lang="nl-NL" dirty="0" smtClean="0"/>
              <a:t>kassa instellingen t.o.v. </a:t>
            </a:r>
            <a:r>
              <a:rPr lang="nl-NL" dirty="0"/>
              <a:t>standaardinstellingen</a:t>
            </a:r>
            <a:r>
              <a:rPr lang="nl-NL" dirty="0" smtClean="0"/>
              <a:t>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nl-NL" dirty="0"/>
              <a:t>Logbestanden inzake gebruik trainingsstanden kassa </a:t>
            </a:r>
            <a:r>
              <a:rPr lang="nl-NL" dirty="0" smtClean="0"/>
              <a:t>(data en tijdstippen) </a:t>
            </a:r>
          </a:p>
          <a:p>
            <a:pPr>
              <a:spcBef>
                <a:spcPts val="1200"/>
              </a:spcBef>
            </a:pP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Bijzonderheden bedrijfsgebeuren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570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nl-NL" dirty="0"/>
              <a:t>Aansluitingsrapportage kassa met grootboek</a:t>
            </a:r>
            <a:r>
              <a:rPr lang="nl-NL" dirty="0" smtClean="0"/>
              <a:t> (totaal)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nl-NL" dirty="0"/>
              <a:t>Aansluiting omzet productgroepen </a:t>
            </a:r>
            <a:r>
              <a:rPr lang="nl-NL" dirty="0" smtClean="0"/>
              <a:t>   (grootboek  </a:t>
            </a:r>
            <a:r>
              <a:rPr lang="nl-NL" dirty="0"/>
              <a:t>- omzet </a:t>
            </a:r>
            <a:r>
              <a:rPr lang="nl-NL" dirty="0" smtClean="0"/>
              <a:t>kassa)</a:t>
            </a:r>
            <a:endParaRPr lang="nl-NL" dirty="0"/>
          </a:p>
          <a:p>
            <a:pPr marL="514350" indent="-514350">
              <a:buFont typeface="+mj-lt"/>
              <a:buAutoNum type="arabicPeriod" startAt="4"/>
            </a:pPr>
            <a:r>
              <a:rPr lang="nl-NL" dirty="0"/>
              <a:t>Aansluiting omzet gerubriceerd naar ob % </a:t>
            </a:r>
            <a:r>
              <a:rPr lang="nl-NL" dirty="0" smtClean="0"/>
              <a:t>(grootboek </a:t>
            </a:r>
            <a:r>
              <a:rPr lang="nl-NL" dirty="0"/>
              <a:t>– kassa </a:t>
            </a:r>
            <a:r>
              <a:rPr lang="nl-NL" dirty="0" smtClean="0"/>
              <a:t>administratie)</a:t>
            </a:r>
            <a:endParaRPr lang="nl-NL" dirty="0"/>
          </a:p>
          <a:p>
            <a:pPr marL="514350" indent="-514350">
              <a:buFont typeface="+mj-lt"/>
              <a:buAutoNum type="arabicPeriod" startAt="4"/>
            </a:pPr>
            <a:r>
              <a:rPr lang="nl-NL" dirty="0" smtClean="0"/>
              <a:t>Aansluiting </a:t>
            </a:r>
            <a:r>
              <a:rPr lang="nl-NL" dirty="0"/>
              <a:t>omzet en ob </a:t>
            </a:r>
            <a:r>
              <a:rPr lang="nl-NL" dirty="0" err="1"/>
              <a:t>Vlgs</a:t>
            </a:r>
            <a:r>
              <a:rPr lang="nl-NL" dirty="0"/>
              <a:t> kassa administratie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</a:t>
            </a:r>
            <a:r>
              <a:rPr lang="nl-NL" dirty="0" smtClean="0"/>
              <a:t>ansluitingen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402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 startAt="8"/>
              <a:defRPr/>
            </a:pPr>
            <a:r>
              <a:rPr lang="nl-NL" dirty="0"/>
              <a:t>O</a:t>
            </a:r>
            <a:r>
              <a:rPr lang="nl-NL" dirty="0" smtClean="0"/>
              <a:t>mzet </a:t>
            </a:r>
            <a:r>
              <a:rPr lang="nl-NL" dirty="0"/>
              <a:t>per </a:t>
            </a:r>
            <a:r>
              <a:rPr lang="nl-NL" dirty="0" smtClean="0"/>
              <a:t>openingsdag/werkdag</a:t>
            </a:r>
            <a:endParaRPr lang="nl-NL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8"/>
              <a:defRPr/>
            </a:pPr>
            <a:r>
              <a:rPr lang="nl-NL" dirty="0"/>
              <a:t>O</a:t>
            </a:r>
            <a:r>
              <a:rPr lang="nl-NL" dirty="0" smtClean="0"/>
              <a:t>mzet </a:t>
            </a:r>
            <a:r>
              <a:rPr lang="nl-NL" dirty="0" err="1" smtClean="0"/>
              <a:t>loyalty</a:t>
            </a:r>
            <a:r>
              <a:rPr lang="nl-NL" dirty="0" smtClean="0"/>
              <a:t> systemen </a:t>
            </a:r>
            <a:endParaRPr lang="nl-NL" dirty="0"/>
          </a:p>
          <a:p>
            <a:pPr marL="514350" indent="-514350">
              <a:buFont typeface="+mj-lt"/>
              <a:buAutoNum type="arabicPeriod" startAt="8"/>
            </a:pPr>
            <a:r>
              <a:rPr lang="nl-NL" dirty="0"/>
              <a:t>C</a:t>
            </a:r>
            <a:r>
              <a:rPr lang="nl-NL" dirty="0" smtClean="0"/>
              <a:t>orrectieboekingen </a:t>
            </a:r>
            <a:r>
              <a:rPr lang="nl-NL" dirty="0"/>
              <a:t>(voids/ management voids/ cancel)</a:t>
            </a:r>
            <a:r>
              <a:rPr lang="nl-NL" dirty="0" smtClean="0"/>
              <a:t>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nl-NL" dirty="0" err="1"/>
              <a:t>Retouren</a:t>
            </a:r>
            <a:r>
              <a:rPr lang="nl-NL" dirty="0"/>
              <a:t> (aantallen en bedragen)</a:t>
            </a:r>
            <a:r>
              <a:rPr lang="nl-NL" dirty="0" smtClean="0"/>
              <a:t>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nl-NL" dirty="0"/>
              <a:t>Op rekening (=debiteuren) (aantallen en bedragen)</a:t>
            </a:r>
            <a:r>
              <a:rPr lang="nl-NL" dirty="0" smtClean="0"/>
              <a:t>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nl-NL" dirty="0"/>
              <a:t>Representatie, </a:t>
            </a:r>
            <a:r>
              <a:rPr lang="nl-NL" dirty="0" err="1"/>
              <a:t>privè</a:t>
            </a:r>
            <a:r>
              <a:rPr lang="nl-NL" dirty="0"/>
              <a:t> gebruik en gebruik door personeel.</a:t>
            </a:r>
            <a:r>
              <a:rPr lang="nl-NL" dirty="0" smtClean="0"/>
              <a:t> </a:t>
            </a:r>
            <a:r>
              <a:rPr lang="nl-NL" dirty="0"/>
              <a:t>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nl-NL" dirty="0"/>
              <a:t>P</a:t>
            </a:r>
            <a:r>
              <a:rPr lang="nl-NL" dirty="0" smtClean="0"/>
              <a:t>in/contant </a:t>
            </a:r>
            <a:r>
              <a:rPr lang="nl-NL" dirty="0"/>
              <a:t>(totaal en per kassa)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552" y="404664"/>
            <a:ext cx="8579296" cy="778098"/>
          </a:xfrm>
        </p:spPr>
        <p:txBody>
          <a:bodyPr>
            <a:normAutofit/>
          </a:bodyPr>
          <a:lstStyle/>
          <a:p>
            <a:r>
              <a:rPr lang="nl-NL" dirty="0" smtClean="0"/>
              <a:t>Overige (financiële) analyses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071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nl-NL" dirty="0" smtClean="0"/>
              <a:t>Wij verwachten geen specifieke verschijningsvorm</a:t>
            </a:r>
          </a:p>
          <a:p>
            <a:pPr>
              <a:spcBef>
                <a:spcPts val="1200"/>
              </a:spcBef>
            </a:pPr>
            <a:r>
              <a:rPr lang="nl-NL" dirty="0" smtClean="0"/>
              <a:t>Wij gaven geen limitatieve opsomming</a:t>
            </a:r>
          </a:p>
          <a:p>
            <a:pPr>
              <a:spcBef>
                <a:spcPts val="1200"/>
              </a:spcBef>
            </a:pPr>
            <a:r>
              <a:rPr lang="nl-NL" dirty="0" smtClean="0"/>
              <a:t>Soms wellicht te combineren</a:t>
            </a:r>
          </a:p>
          <a:p>
            <a:pPr marL="109728" indent="0">
              <a:buNone/>
            </a:pPr>
            <a:r>
              <a:rPr lang="nl-NL" dirty="0" smtClean="0"/>
              <a:t>============================</a:t>
            </a:r>
            <a:endParaRPr lang="nl-NL" dirty="0"/>
          </a:p>
          <a:p>
            <a:endParaRPr lang="nl-NL" dirty="0" smtClean="0"/>
          </a:p>
          <a:p>
            <a:pPr marL="109728" indent="0" algn="ctr">
              <a:buNone/>
            </a:pPr>
            <a:r>
              <a:rPr lang="nl-NL" sz="8000" dirty="0" smtClean="0"/>
              <a:t>Opmerkingen?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Slot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910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1275</TotalTime>
  <Words>397</Words>
  <Application>Microsoft Office PowerPoint</Application>
  <PresentationFormat>Diavoorstelling (4:3)</PresentationFormat>
  <Paragraphs>106</Paragraphs>
  <Slides>6</Slides>
  <Notes>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Concours</vt:lpstr>
      <vt:lpstr>Kassa analyses</vt:lpstr>
      <vt:lpstr>Functionele analyses</vt:lpstr>
      <vt:lpstr>Bijzonderheden bedrijfsgebeuren</vt:lpstr>
      <vt:lpstr>Aansluitingen</vt:lpstr>
      <vt:lpstr>Overige (financiële) analyses</vt:lpstr>
      <vt:lpstr>Slot</vt:lpstr>
    </vt:vector>
  </TitlesOfParts>
  <Company>Ministerie van Financiën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Kassa analyses</dc:title>
  <dc:creator>Henry Westbroek</dc:creator>
  <cp:lastModifiedBy>Robert Tenback</cp:lastModifiedBy>
  <cp:revision>22</cp:revision>
  <dcterms:created xsi:type="dcterms:W3CDTF">2015-04-17T07:40:00Z</dcterms:created>
  <dcterms:modified xsi:type="dcterms:W3CDTF">2015-05-18T13:14:33Z</dcterms:modified>
</cp:coreProperties>
</file>